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DM Sans" pitchFamily="2" charset="0"/>
      <p:regular r:id="rId18"/>
    </p:embeddedFont>
    <p:embeddedFont>
      <p:font typeface="Montserrat Classic" panose="020B0604020202020204" charset="0"/>
      <p:regular r:id="rId19"/>
    </p:embeddedFont>
    <p:embeddedFont>
      <p:font typeface="Oswald Bold" panose="020B0604020202020204" charset="0"/>
      <p:regular r:id="rId20"/>
    </p:embeddedFont>
    <p:embeddedFont>
      <p:font typeface="Times New Roman" panose="02020603050405020304" pitchFamily="18" charset="0"/>
      <p:regular r:id="rId21"/>
    </p:embeddedFont>
    <p:embeddedFont>
      <p:font typeface="Times New Roman Bold" panose="02020803070505020304" pitchFamily="18" charset="0"/>
      <p:regular r:id="rId22"/>
      <p:bold r:id="rId23"/>
    </p:embeddedFont>
    <p:embeddedFont>
      <p:font typeface="TT Backwards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102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jpeg"/><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jpe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7659121">
            <a:off x="15091031" y="5585714"/>
            <a:ext cx="7629294" cy="7828566"/>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258071" y="-4629150"/>
            <a:ext cx="9022634" cy="9258300"/>
          </a:xfrm>
          <a:prstGeom prst="rect">
            <a:avLst/>
          </a:prstGeom>
        </p:spPr>
      </p:pic>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a:solidFill>
                <a:srgbClr val="000000"/>
              </a:solidFill>
            </a:ln>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3875859"/>
            <a:ext cx="9815307" cy="2420983"/>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COURSE FILE GENERATOR</a:t>
            </a:r>
          </a:p>
        </p:txBody>
      </p:sp>
      <p:sp>
        <p:nvSpPr>
          <p:cNvPr id="9" name="TextBox 9"/>
          <p:cNvSpPr txBox="1"/>
          <p:nvPr/>
        </p:nvSpPr>
        <p:spPr>
          <a:xfrm>
            <a:off x="15085522" y="1000125"/>
            <a:ext cx="2173778" cy="284181"/>
          </a:xfrm>
          <a:prstGeom prst="rect">
            <a:avLst/>
          </a:prstGeom>
        </p:spPr>
        <p:txBody>
          <a:bodyPr lIns="0" tIns="0" rIns="0" bIns="0" rtlCol="0" anchor="t">
            <a:spAutoFit/>
          </a:bodyPr>
          <a:lstStyle/>
          <a:p>
            <a:pPr marL="0" lvl="0" indent="0" algn="ctr">
              <a:lnSpc>
                <a:spcPts val="2394"/>
              </a:lnSpc>
              <a:spcBef>
                <a:spcPct val="0"/>
              </a:spcBef>
            </a:pPr>
            <a:r>
              <a:rPr lang="en-US" sz="1735" spc="170">
                <a:solidFill>
                  <a:srgbClr val="231F20"/>
                </a:solidFill>
                <a:latin typeface="Montserrat Classic"/>
              </a:rPr>
              <a:t>NIT JALANDHAR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7487791" y="942975"/>
            <a:ext cx="3312418" cy="7334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Times New Roman Bold"/>
              </a:rPr>
              <a:t>MERGE PDF</a:t>
            </a:r>
          </a:p>
        </p:txBody>
      </p:sp>
      <p:sp>
        <p:nvSpPr>
          <p:cNvPr id="3" name="TextBox 3"/>
          <p:cNvSpPr txBox="1"/>
          <p:nvPr/>
        </p:nvSpPr>
        <p:spPr>
          <a:xfrm>
            <a:off x="683270" y="2328524"/>
            <a:ext cx="16576030" cy="7067550"/>
          </a:xfrm>
          <a:prstGeom prst="rect">
            <a:avLst/>
          </a:prstGeom>
        </p:spPr>
        <p:txBody>
          <a:bodyPr lIns="0" tIns="0" rIns="0" bIns="0" rtlCol="0" anchor="t">
            <a:spAutoFit/>
          </a:bodyPr>
          <a:lstStyle/>
          <a:p>
            <a:pPr marL="663206" lvl="1" indent="-331603">
              <a:lnSpc>
                <a:spcPts val="3686"/>
              </a:lnSpc>
              <a:buFont typeface="Arial"/>
              <a:buChar char="•"/>
            </a:pPr>
            <a:r>
              <a:rPr lang="en-US" sz="3071">
                <a:solidFill>
                  <a:srgbClr val="000000"/>
                </a:solidFill>
                <a:latin typeface="Times New Roman"/>
              </a:rPr>
              <a:t>We are  merging multiple PDF files into one using Puppeteer library. Some of the common files such as vision, mission, programme outcomes are uploaded to cloud.</a:t>
            </a:r>
          </a:p>
          <a:p>
            <a:pPr>
              <a:lnSpc>
                <a:spcPts val="3686"/>
              </a:lnSpc>
            </a:pPr>
            <a:endParaRPr lang="en-US" sz="3071">
              <a:solidFill>
                <a:srgbClr val="000000"/>
              </a:solidFill>
              <a:latin typeface="Times New Roman"/>
            </a:endParaRPr>
          </a:p>
          <a:p>
            <a:pPr marL="663206" lvl="1" indent="-331603">
              <a:lnSpc>
                <a:spcPts val="3686"/>
              </a:lnSpc>
              <a:buFont typeface="Arial"/>
              <a:buChar char="•"/>
            </a:pPr>
            <a:r>
              <a:rPr lang="en-US" sz="3071">
                <a:solidFill>
                  <a:srgbClr val="000000"/>
                </a:solidFill>
                <a:latin typeface="Times New Roman"/>
              </a:rPr>
              <a:t>Dynamic pdfs are generated based on the teacher's name, course name, code and other details entered by user.</a:t>
            </a:r>
          </a:p>
          <a:p>
            <a:pPr>
              <a:lnSpc>
                <a:spcPts val="3686"/>
              </a:lnSpc>
            </a:pPr>
            <a:endParaRPr lang="en-US" sz="3071">
              <a:solidFill>
                <a:srgbClr val="000000"/>
              </a:solidFill>
              <a:latin typeface="Times New Roman"/>
            </a:endParaRPr>
          </a:p>
          <a:p>
            <a:pPr marL="663206" lvl="1" indent="-331603">
              <a:lnSpc>
                <a:spcPts val="3686"/>
              </a:lnSpc>
              <a:buFont typeface="Arial"/>
              <a:buChar char="•"/>
            </a:pPr>
            <a:r>
              <a:rPr lang="en-US" sz="3071">
                <a:solidFill>
                  <a:srgbClr val="000000"/>
                </a:solidFill>
                <a:latin typeface="Times New Roman"/>
              </a:rPr>
              <a:t>It contains the mergePDFs function which takes an array of PDF file paths as an argument and uses Puppeteer to merge them.</a:t>
            </a:r>
          </a:p>
          <a:p>
            <a:pPr>
              <a:lnSpc>
                <a:spcPts val="3686"/>
              </a:lnSpc>
            </a:pPr>
            <a:endParaRPr lang="en-US" sz="3071">
              <a:solidFill>
                <a:srgbClr val="000000"/>
              </a:solidFill>
              <a:latin typeface="Times New Roman"/>
            </a:endParaRPr>
          </a:p>
          <a:p>
            <a:pPr marL="663206" lvl="1" indent="-331603">
              <a:lnSpc>
                <a:spcPts val="3686"/>
              </a:lnSpc>
              <a:buFont typeface="Arial"/>
              <a:buChar char="•"/>
            </a:pPr>
            <a:r>
              <a:rPr lang="en-US" sz="3071">
                <a:solidFill>
                  <a:srgbClr val="000000"/>
                </a:solidFill>
                <a:latin typeface="Times New Roman"/>
              </a:rPr>
              <a:t>is compatible with multiple platforms, including Windows, macOS, and Linux. This means that the PDF merger application can be used on different operating systems.</a:t>
            </a:r>
          </a:p>
          <a:p>
            <a:pPr>
              <a:lnSpc>
                <a:spcPts val="3686"/>
              </a:lnSpc>
            </a:pPr>
            <a:endParaRPr lang="en-US" sz="3071">
              <a:solidFill>
                <a:srgbClr val="000000"/>
              </a:solidFill>
              <a:latin typeface="Times New Roman"/>
            </a:endParaRPr>
          </a:p>
          <a:p>
            <a:pPr marL="663206" lvl="1" indent="-331603">
              <a:lnSpc>
                <a:spcPts val="3686"/>
              </a:lnSpc>
              <a:buFont typeface="Arial"/>
              <a:buChar char="•"/>
            </a:pPr>
            <a:r>
              <a:rPr lang="en-US" sz="3071">
                <a:solidFill>
                  <a:srgbClr val="000000"/>
                </a:solidFill>
                <a:latin typeface="Times New Roman"/>
              </a:rPr>
              <a:t>the merging process can be fully automated, which saves time and effort for users.</a:t>
            </a:r>
          </a:p>
          <a:p>
            <a:pPr>
              <a:lnSpc>
                <a:spcPts val="3686"/>
              </a:lnSpc>
            </a:pPr>
            <a:endParaRPr lang="en-US" sz="3071">
              <a:solidFill>
                <a:srgbClr val="000000"/>
              </a:solidFill>
              <a:latin typeface="Times New Roman"/>
            </a:endParaRPr>
          </a:p>
          <a:p>
            <a:pPr>
              <a:lnSpc>
                <a:spcPts val="3686"/>
              </a:lnSpc>
            </a:pPr>
            <a:endParaRPr lang="en-US" sz="3071">
              <a:solidFill>
                <a:srgbClr val="000000"/>
              </a:solid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262191" y="237084"/>
            <a:ext cx="17637223" cy="9259542"/>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545859" y="1581602"/>
            <a:ext cx="13196281" cy="71237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012602" y="5199330"/>
            <a:ext cx="7629294" cy="7828566"/>
          </a:xfrm>
          <a:prstGeom prst="rect">
            <a:avLst/>
          </a:prstGeom>
        </p:spPr>
      </p:pic>
      <p:grpSp>
        <p:nvGrpSpPr>
          <p:cNvPr id="3" name="Group 3"/>
          <p:cNvGrpSpPr/>
          <p:nvPr/>
        </p:nvGrpSpPr>
        <p:grpSpPr>
          <a:xfrm>
            <a:off x="5019320" y="2515314"/>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94019"/>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5231353" y="283880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363592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51707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31419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10657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5250954" y="693753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4" name="TextBox 14"/>
          <p:cNvSpPr txBox="1"/>
          <p:nvPr/>
        </p:nvSpPr>
        <p:spPr>
          <a:xfrm>
            <a:off x="5250954" y="778783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5" name="TextBox 15"/>
          <p:cNvSpPr txBox="1"/>
          <p:nvPr/>
        </p:nvSpPr>
        <p:spPr>
          <a:xfrm>
            <a:off x="6607430" y="2946754"/>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OUR TEAM</a:t>
            </a:r>
          </a:p>
        </p:txBody>
      </p:sp>
      <p:sp>
        <p:nvSpPr>
          <p:cNvPr id="16" name="TextBox 16"/>
          <p:cNvSpPr txBox="1"/>
          <p:nvPr/>
        </p:nvSpPr>
        <p:spPr>
          <a:xfrm>
            <a:off x="6607430" y="4661062"/>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FEATURES</a:t>
            </a:r>
          </a:p>
        </p:txBody>
      </p:sp>
      <p:sp>
        <p:nvSpPr>
          <p:cNvPr id="17" name="TextBox 17"/>
          <p:cNvSpPr txBox="1"/>
          <p:nvPr/>
        </p:nvSpPr>
        <p:spPr>
          <a:xfrm>
            <a:off x="6607430" y="5455280"/>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SIGN-IN PAGE</a:t>
            </a:r>
          </a:p>
        </p:txBody>
      </p:sp>
      <p:sp>
        <p:nvSpPr>
          <p:cNvPr id="18" name="TextBox 18"/>
          <p:cNvSpPr txBox="1"/>
          <p:nvPr/>
        </p:nvSpPr>
        <p:spPr>
          <a:xfrm>
            <a:off x="6607430" y="625612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SIGN-UP PAGE</a:t>
            </a:r>
          </a:p>
        </p:txBody>
      </p:sp>
      <p:sp>
        <p:nvSpPr>
          <p:cNvPr id="19" name="TextBox 19"/>
          <p:cNvSpPr txBox="1"/>
          <p:nvPr/>
        </p:nvSpPr>
        <p:spPr>
          <a:xfrm>
            <a:off x="6607430" y="7048501"/>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FILE UPLOAD</a:t>
            </a:r>
          </a:p>
        </p:txBody>
      </p:sp>
      <p:sp>
        <p:nvSpPr>
          <p:cNvPr id="20" name="TextBox 20"/>
          <p:cNvSpPr txBox="1"/>
          <p:nvPr/>
        </p:nvSpPr>
        <p:spPr>
          <a:xfrm>
            <a:off x="6607430" y="7892882"/>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FINAL MERGED FILE</a:t>
            </a:r>
          </a:p>
        </p:txBody>
      </p:sp>
      <p:sp>
        <p:nvSpPr>
          <p:cNvPr id="21" name="TextBox 21"/>
          <p:cNvSpPr txBox="1"/>
          <p:nvPr/>
        </p:nvSpPr>
        <p:spPr>
          <a:xfrm>
            <a:off x="6295060" y="3720430"/>
            <a:ext cx="3853655" cy="428964"/>
          </a:xfrm>
          <a:prstGeom prst="rect">
            <a:avLst/>
          </a:prstGeom>
        </p:spPr>
        <p:txBody>
          <a:bodyPr wrap="square" lIns="0" tIns="0" rIns="0" bIns="0" rtlCol="0" anchor="t">
            <a:spAutoFit/>
          </a:bodyPr>
          <a:lstStyle/>
          <a:p>
            <a:pPr algn="ctr">
              <a:lnSpc>
                <a:spcPts val="3528"/>
              </a:lnSpc>
            </a:pPr>
            <a:r>
              <a:rPr lang="en-US" sz="2520" dirty="0">
                <a:solidFill>
                  <a:srgbClr val="000000"/>
                </a:solidFill>
                <a:latin typeface="DM Sans"/>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597718" y="1788053"/>
            <a:ext cx="1885424" cy="1885424"/>
          </a:xfrm>
          <a:prstGeom prst="rect">
            <a:avLst/>
          </a:prstGeom>
        </p:spPr>
      </p:pic>
      <p:grpSp>
        <p:nvGrpSpPr>
          <p:cNvPr id="4" name="Group 4"/>
          <p:cNvGrpSpPr/>
          <p:nvPr/>
        </p:nvGrpSpPr>
        <p:grpSpPr>
          <a:xfrm>
            <a:off x="1028700" y="1229479"/>
            <a:ext cx="4384469" cy="1885424"/>
            <a:chOff x="0" y="0"/>
            <a:chExt cx="945065" cy="406400"/>
          </a:xfrm>
        </p:grpSpPr>
        <p:sp>
          <p:nvSpPr>
            <p:cNvPr id="5" name="Freeform 5"/>
            <p:cNvSpPr/>
            <p:nvPr/>
          </p:nvSpPr>
          <p:spPr>
            <a:xfrm>
              <a:off x="203200" y="-326"/>
              <a:ext cx="538665" cy="407051"/>
            </a:xfrm>
            <a:custGeom>
              <a:avLst/>
              <a:gdLst/>
              <a:ahLst/>
              <a:cxnLst/>
              <a:rect l="l" t="t" r="r" b="b"/>
              <a:pathLst>
                <a:path w="538665" h="407051">
                  <a:moveTo>
                    <a:pt x="538665" y="326"/>
                  </a:moveTo>
                  <a:cubicBezTo>
                    <a:pt x="465852" y="0"/>
                    <a:pt x="398431" y="38659"/>
                    <a:pt x="361930" y="101663"/>
                  </a:cubicBezTo>
                  <a:cubicBezTo>
                    <a:pt x="325429" y="164667"/>
                    <a:pt x="325429" y="242385"/>
                    <a:pt x="361930" y="305389"/>
                  </a:cubicBezTo>
                  <a:cubicBezTo>
                    <a:pt x="398431" y="368393"/>
                    <a:pt x="465852" y="407052"/>
                    <a:pt x="53866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3D8161"/>
            </a:solidFill>
          </p:spPr>
        </p:sp>
        <p:sp>
          <p:nvSpPr>
            <p:cNvPr id="6" name="TextBox 6"/>
            <p:cNvSpPr txBox="1"/>
            <p:nvPr/>
          </p:nvSpPr>
          <p:spPr>
            <a:xfrm>
              <a:off x="0" y="-38100"/>
              <a:ext cx="812800" cy="444500"/>
            </a:xfrm>
            <a:prstGeom prst="rect">
              <a:avLst/>
            </a:prstGeom>
          </p:spPr>
          <p:txBody>
            <a:bodyPr lIns="50800" tIns="50800" rIns="50800" bIns="50800" rtlCol="0" anchor="ctr"/>
            <a:lstStyle/>
            <a:p>
              <a:pPr algn="ctr">
                <a:lnSpc>
                  <a:spcPts val="2100"/>
                </a:lnSpc>
              </a:pPr>
              <a:endParaRPr/>
            </a:p>
          </p:txBody>
        </p:sp>
      </p:grpSp>
      <p:grpSp>
        <p:nvGrpSpPr>
          <p:cNvPr id="7" name="Group 7"/>
          <p:cNvGrpSpPr/>
          <p:nvPr/>
        </p:nvGrpSpPr>
        <p:grpSpPr>
          <a:xfrm>
            <a:off x="2308215" y="2916956"/>
            <a:ext cx="4914916" cy="1885424"/>
            <a:chOff x="0" y="0"/>
            <a:chExt cx="1059402" cy="406400"/>
          </a:xfrm>
        </p:grpSpPr>
        <p:sp>
          <p:nvSpPr>
            <p:cNvPr id="8" name="Freeform 8"/>
            <p:cNvSpPr/>
            <p:nvPr/>
          </p:nvSpPr>
          <p:spPr>
            <a:xfrm>
              <a:off x="203200" y="-326"/>
              <a:ext cx="653002" cy="407051"/>
            </a:xfrm>
            <a:custGeom>
              <a:avLst/>
              <a:gdLst/>
              <a:ahLst/>
              <a:cxnLst/>
              <a:rect l="l" t="t" r="r" b="b"/>
              <a:pathLst>
                <a:path w="653002" h="407051">
                  <a:moveTo>
                    <a:pt x="653002" y="326"/>
                  </a:moveTo>
                  <a:cubicBezTo>
                    <a:pt x="580189" y="0"/>
                    <a:pt x="512768" y="38659"/>
                    <a:pt x="476267" y="101663"/>
                  </a:cubicBezTo>
                  <a:cubicBezTo>
                    <a:pt x="439766" y="164667"/>
                    <a:pt x="439766" y="242385"/>
                    <a:pt x="476267" y="305389"/>
                  </a:cubicBezTo>
                  <a:cubicBezTo>
                    <a:pt x="512768" y="368393"/>
                    <a:pt x="580189" y="407052"/>
                    <a:pt x="65300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C63B34"/>
            </a:solidFill>
          </p:spPr>
        </p:sp>
        <p:sp>
          <p:nvSpPr>
            <p:cNvPr id="9" name="TextBox 9"/>
            <p:cNvSpPr txBox="1"/>
            <p:nvPr/>
          </p:nvSpPr>
          <p:spPr>
            <a:xfrm>
              <a:off x="0" y="-38100"/>
              <a:ext cx="812800" cy="444500"/>
            </a:xfrm>
            <a:prstGeom prst="rect">
              <a:avLst/>
            </a:prstGeom>
          </p:spPr>
          <p:txBody>
            <a:bodyPr lIns="50800" tIns="50800" rIns="50800" bIns="50800" rtlCol="0" anchor="ctr"/>
            <a:lstStyle/>
            <a:p>
              <a:pPr algn="ctr">
                <a:lnSpc>
                  <a:spcPts val="2100"/>
                </a:lnSpc>
              </a:pPr>
              <a:endParaRPr/>
            </a:p>
          </p:txBody>
        </p:sp>
      </p:grpSp>
      <p:sp>
        <p:nvSpPr>
          <p:cNvPr id="10" name="TextBox 10"/>
          <p:cNvSpPr txBox="1"/>
          <p:nvPr/>
        </p:nvSpPr>
        <p:spPr>
          <a:xfrm>
            <a:off x="1524641" y="1190893"/>
            <a:ext cx="3403950" cy="2083618"/>
          </a:xfrm>
          <a:prstGeom prst="rect">
            <a:avLst/>
          </a:prstGeom>
        </p:spPr>
        <p:txBody>
          <a:bodyPr lIns="0" tIns="0" rIns="0" bIns="0" rtlCol="0" anchor="t">
            <a:spAutoFit/>
          </a:bodyPr>
          <a:lstStyle/>
          <a:p>
            <a:pPr algn="ctr">
              <a:lnSpc>
                <a:spcPts val="17007"/>
              </a:lnSpc>
              <a:spcBef>
                <a:spcPct val="0"/>
              </a:spcBef>
            </a:pPr>
            <a:r>
              <a:rPr lang="en-US" sz="12148">
                <a:solidFill>
                  <a:srgbClr val="F7F3ED"/>
                </a:solidFill>
                <a:latin typeface="TT Backwards Bold"/>
              </a:rPr>
              <a:t>OUR</a:t>
            </a:r>
          </a:p>
        </p:txBody>
      </p:sp>
      <p:sp>
        <p:nvSpPr>
          <p:cNvPr id="11" name="TextBox 11"/>
          <p:cNvSpPr txBox="1"/>
          <p:nvPr/>
        </p:nvSpPr>
        <p:spPr>
          <a:xfrm>
            <a:off x="3055131" y="2876778"/>
            <a:ext cx="3746919" cy="2083618"/>
          </a:xfrm>
          <a:prstGeom prst="rect">
            <a:avLst/>
          </a:prstGeom>
        </p:spPr>
        <p:txBody>
          <a:bodyPr lIns="0" tIns="0" rIns="0" bIns="0" rtlCol="0" anchor="t">
            <a:spAutoFit/>
          </a:bodyPr>
          <a:lstStyle/>
          <a:p>
            <a:pPr algn="ctr">
              <a:lnSpc>
                <a:spcPts val="17007"/>
              </a:lnSpc>
              <a:spcBef>
                <a:spcPct val="0"/>
              </a:spcBef>
            </a:pPr>
            <a:r>
              <a:rPr lang="en-US" sz="12148">
                <a:solidFill>
                  <a:srgbClr val="F7F3ED"/>
                </a:solidFill>
                <a:latin typeface="TT Backwards Bold"/>
              </a:rPr>
              <a:t>TEAM</a:t>
            </a:r>
          </a:p>
        </p:txBody>
      </p:sp>
      <p:sp>
        <p:nvSpPr>
          <p:cNvPr id="12" name="TextBox 12"/>
          <p:cNvSpPr txBox="1"/>
          <p:nvPr/>
        </p:nvSpPr>
        <p:spPr>
          <a:xfrm>
            <a:off x="11396464" y="1481982"/>
            <a:ext cx="4637484" cy="56070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Times New Roman"/>
              </a:rPr>
              <a:t>Manpreet Singh (20103088)</a:t>
            </a:r>
          </a:p>
        </p:txBody>
      </p:sp>
      <p:sp>
        <p:nvSpPr>
          <p:cNvPr id="13" name="TextBox 13"/>
          <p:cNvSpPr txBox="1"/>
          <p:nvPr/>
        </p:nvSpPr>
        <p:spPr>
          <a:xfrm>
            <a:off x="11396464" y="2512696"/>
            <a:ext cx="5157887" cy="56070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Times New Roman"/>
              </a:rPr>
              <a:t>Mrityunjay Kumar (20103092)</a:t>
            </a:r>
          </a:p>
        </p:txBody>
      </p:sp>
      <p:sp>
        <p:nvSpPr>
          <p:cNvPr id="14" name="TextBox 14"/>
          <p:cNvSpPr txBox="1"/>
          <p:nvPr/>
        </p:nvSpPr>
        <p:spPr>
          <a:xfrm>
            <a:off x="11384260" y="3578226"/>
            <a:ext cx="4661892" cy="560705"/>
          </a:xfrm>
          <a:prstGeom prst="rect">
            <a:avLst/>
          </a:prstGeom>
        </p:spPr>
        <p:txBody>
          <a:bodyPr lIns="0" tIns="0" rIns="0" bIns="0" rtlCol="0" anchor="t">
            <a:spAutoFit/>
          </a:bodyPr>
          <a:lstStyle/>
          <a:p>
            <a:pPr algn="ctr">
              <a:lnSpc>
                <a:spcPts val="4029"/>
              </a:lnSpc>
              <a:spcBef>
                <a:spcPct val="0"/>
              </a:spcBef>
            </a:pPr>
            <a:r>
              <a:rPr lang="en-US" sz="3099">
                <a:solidFill>
                  <a:srgbClr val="000000"/>
                </a:solidFill>
                <a:latin typeface="Times New Roman"/>
              </a:rPr>
              <a:t>Chandra Pareek (20103044)</a:t>
            </a:r>
          </a:p>
        </p:txBody>
      </p:sp>
      <p:sp>
        <p:nvSpPr>
          <p:cNvPr id="15" name="TextBox 15"/>
          <p:cNvSpPr txBox="1"/>
          <p:nvPr/>
        </p:nvSpPr>
        <p:spPr>
          <a:xfrm>
            <a:off x="10714285" y="5812513"/>
            <a:ext cx="6001842" cy="924775"/>
          </a:xfrm>
          <a:prstGeom prst="rect">
            <a:avLst/>
          </a:prstGeom>
        </p:spPr>
        <p:txBody>
          <a:bodyPr lIns="0" tIns="0" rIns="0" bIns="0" rtlCol="0" anchor="t">
            <a:spAutoFit/>
          </a:bodyPr>
          <a:lstStyle/>
          <a:p>
            <a:pPr algn="ctr">
              <a:lnSpc>
                <a:spcPts val="6778"/>
              </a:lnSpc>
            </a:pPr>
            <a:r>
              <a:rPr lang="en-US" sz="4841">
                <a:solidFill>
                  <a:srgbClr val="000000"/>
                </a:solidFill>
                <a:latin typeface="Times New Roman"/>
              </a:rPr>
              <a:t>Under the guidance of </a:t>
            </a:r>
          </a:p>
        </p:txBody>
      </p:sp>
      <p:sp>
        <p:nvSpPr>
          <p:cNvPr id="16" name="TextBox 16"/>
          <p:cNvSpPr txBox="1"/>
          <p:nvPr/>
        </p:nvSpPr>
        <p:spPr>
          <a:xfrm>
            <a:off x="11518057" y="7188604"/>
            <a:ext cx="4394299" cy="739140"/>
          </a:xfrm>
          <a:prstGeom prst="rect">
            <a:avLst/>
          </a:prstGeom>
        </p:spPr>
        <p:txBody>
          <a:bodyPr lIns="0" tIns="0" rIns="0" bIns="0" rtlCol="0" anchor="t">
            <a:spAutoFit/>
          </a:bodyPr>
          <a:lstStyle/>
          <a:p>
            <a:pPr algn="ctr">
              <a:lnSpc>
                <a:spcPts val="5459"/>
              </a:lnSpc>
            </a:pPr>
            <a:r>
              <a:rPr lang="en-US" sz="3899">
                <a:solidFill>
                  <a:srgbClr val="000000"/>
                </a:solidFill>
                <a:latin typeface="Times New Roman"/>
              </a:rPr>
              <a:t>Dr. Prashant Kumar</a:t>
            </a:r>
          </a:p>
        </p:txBody>
      </p:sp>
      <p:pic>
        <p:nvPicPr>
          <p:cNvPr id="17" name="Picture 1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7659121">
            <a:off x="-4350776" y="6537275"/>
            <a:ext cx="6031420" cy="6188957"/>
          </a:xfrm>
          <a:prstGeom prst="rect">
            <a:avLst/>
          </a:prstGeom>
        </p:spPr>
      </p:pic>
      <p:pic>
        <p:nvPicPr>
          <p:cNvPr id="18" name="Picture 1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016048">
            <a:off x="12370381" y="-1217864"/>
            <a:ext cx="9918560" cy="2479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7659121">
            <a:off x="-4350776" y="6537275"/>
            <a:ext cx="6031420" cy="6188957"/>
          </a:xfrm>
          <a:prstGeom prst="rect">
            <a:avLst/>
          </a:prstGeom>
        </p:spPr>
      </p:pic>
      <p:grpSp>
        <p:nvGrpSpPr>
          <p:cNvPr id="3" name="Group 3"/>
          <p:cNvGrpSpPr/>
          <p:nvPr/>
        </p:nvGrpSpPr>
        <p:grpSpPr>
          <a:xfrm>
            <a:off x="2118059" y="1973299"/>
            <a:ext cx="14337430" cy="7658455"/>
            <a:chOff x="0" y="0"/>
            <a:chExt cx="3776113" cy="2017042"/>
          </a:xfrm>
        </p:grpSpPr>
        <p:sp>
          <p:nvSpPr>
            <p:cNvPr id="4" name="Freeform 4"/>
            <p:cNvSpPr/>
            <p:nvPr/>
          </p:nvSpPr>
          <p:spPr>
            <a:xfrm>
              <a:off x="0" y="0"/>
              <a:ext cx="3776113" cy="2017042"/>
            </a:xfrm>
            <a:custGeom>
              <a:avLst/>
              <a:gdLst/>
              <a:ahLst/>
              <a:cxnLst/>
              <a:rect l="l" t="t" r="r" b="b"/>
              <a:pathLst>
                <a:path w="3776113" h="2017042">
                  <a:moveTo>
                    <a:pt x="0" y="0"/>
                  </a:moveTo>
                  <a:lnTo>
                    <a:pt x="3776113" y="0"/>
                  </a:lnTo>
                  <a:lnTo>
                    <a:pt x="3776113" y="2017042"/>
                  </a:lnTo>
                  <a:lnTo>
                    <a:pt x="0" y="2017042"/>
                  </a:lnTo>
                  <a:close/>
                </a:path>
              </a:pathLst>
            </a:custGeom>
            <a:solidFill>
              <a:srgbClr val="F2F4F5"/>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3834" y="354700"/>
            <a:ext cx="10484709" cy="1224175"/>
          </a:xfrm>
          <a:prstGeom prst="rect">
            <a:avLst/>
          </a:prstGeom>
        </p:spPr>
        <p:txBody>
          <a:bodyPr lIns="0" tIns="0" rIns="0" bIns="0" rtlCol="0" anchor="t">
            <a:spAutoFit/>
          </a:bodyPr>
          <a:lstStyle/>
          <a:p>
            <a:pPr algn="ctr">
              <a:lnSpc>
                <a:spcPts val="10049"/>
              </a:lnSpc>
            </a:pPr>
            <a:r>
              <a:rPr lang="en-US" sz="7282" spc="713">
                <a:solidFill>
                  <a:srgbClr val="231F20"/>
                </a:solidFill>
                <a:latin typeface="Oswald Bold"/>
              </a:rPr>
              <a:t>PROBLEM STATEMENT</a:t>
            </a:r>
          </a:p>
        </p:txBody>
      </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243487" y="-1005305"/>
            <a:ext cx="10749463" cy="2687366"/>
          </a:xfrm>
          <a:prstGeom prst="rect">
            <a:avLst/>
          </a:prstGeom>
        </p:spPr>
      </p:pic>
      <p:sp>
        <p:nvSpPr>
          <p:cNvPr id="8" name="TextBox 8"/>
          <p:cNvSpPr txBox="1"/>
          <p:nvPr/>
        </p:nvSpPr>
        <p:spPr>
          <a:xfrm>
            <a:off x="3270052" y="2348445"/>
            <a:ext cx="12543346" cy="7600950"/>
          </a:xfrm>
          <a:prstGeom prst="rect">
            <a:avLst/>
          </a:prstGeom>
        </p:spPr>
        <p:txBody>
          <a:bodyPr lIns="0" tIns="0" rIns="0" bIns="0" rtlCol="0" anchor="t">
            <a:spAutoFit/>
          </a:bodyPr>
          <a:lstStyle/>
          <a:p>
            <a:pPr>
              <a:lnSpc>
                <a:spcPts val="3359"/>
              </a:lnSpc>
            </a:pPr>
            <a:r>
              <a:rPr lang="en-US" sz="2799">
                <a:solidFill>
                  <a:srgbClr val="231F20"/>
                </a:solidFill>
                <a:latin typeface="Times New Roman Bold"/>
              </a:rPr>
              <a:t>Instructors are required to generate a comprehensive final report for each course upon completion, which includes information such as student marks, attendance records, grade summary, academic calendar, and timetables. However, creating this report can be an arduous task, especially if the instructor is responsible for multiple courses.</a:t>
            </a:r>
          </a:p>
          <a:p>
            <a:pPr>
              <a:lnSpc>
                <a:spcPts val="3359"/>
              </a:lnSpc>
            </a:pPr>
            <a:endParaRPr lang="en-US" sz="2799">
              <a:solidFill>
                <a:srgbClr val="231F20"/>
              </a:solidFill>
              <a:latin typeface="Times New Roman Bold"/>
            </a:endParaRPr>
          </a:p>
          <a:p>
            <a:pPr>
              <a:lnSpc>
                <a:spcPts val="3359"/>
              </a:lnSpc>
            </a:pPr>
            <a:r>
              <a:rPr lang="en-US" sz="2799">
                <a:solidFill>
                  <a:srgbClr val="231F20"/>
                </a:solidFill>
                <a:latin typeface="Times New Roman Bold"/>
              </a:rPr>
              <a:t>To streamline this process and save valuable time and energy, we have developed the Course File PDF Generator. This user-friendly tool is specifically designed to assist instructors in generating a merged file that includes a pre-defined set of information related to the course outcomes and templates. </a:t>
            </a:r>
          </a:p>
          <a:p>
            <a:pPr>
              <a:lnSpc>
                <a:spcPts val="3359"/>
              </a:lnSpc>
            </a:pPr>
            <a:endParaRPr lang="en-US" sz="2799">
              <a:solidFill>
                <a:srgbClr val="231F20"/>
              </a:solidFill>
              <a:latin typeface="Times New Roman Bold"/>
            </a:endParaRPr>
          </a:p>
          <a:p>
            <a:pPr>
              <a:lnSpc>
                <a:spcPts val="3359"/>
              </a:lnSpc>
            </a:pPr>
            <a:r>
              <a:rPr lang="en-US" sz="2799">
                <a:solidFill>
                  <a:srgbClr val="231F20"/>
                </a:solidFill>
                <a:latin typeface="Times New Roman Bold"/>
              </a:rPr>
              <a:t>With this tool, instructors need only upload the necessary files, and a polished, professional-quality PDF will be automatically generated. The Course Outcome PDF Generator allows instructors to create a comprehensive report for each course with minimal effort, helping to improve efficiency and enhance the quality of course administration.</a:t>
            </a:r>
          </a:p>
          <a:p>
            <a:pPr>
              <a:lnSpc>
                <a:spcPts val="3359"/>
              </a:lnSpc>
            </a:pPr>
            <a:endParaRPr lang="en-US" sz="2799">
              <a:solidFill>
                <a:srgbClr val="231F20"/>
              </a:solidFill>
              <a:latin typeface="Times New Roman Bold"/>
            </a:endParaRPr>
          </a:p>
          <a:p>
            <a:pPr>
              <a:lnSpc>
                <a:spcPts val="3359"/>
              </a:lnSpc>
              <a:spcBef>
                <a:spcPct val="0"/>
              </a:spcBef>
            </a:pPr>
            <a:endParaRPr lang="en-US" sz="2799">
              <a:solidFill>
                <a:srgbClr val="231F20"/>
              </a:solidFill>
              <a:latin typeface="Times New Roman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214559" y="141770"/>
            <a:ext cx="7416941" cy="1053486"/>
          </a:xfrm>
          <a:prstGeom prst="rect">
            <a:avLst/>
          </a:prstGeom>
        </p:spPr>
        <p:txBody>
          <a:bodyPr lIns="0" tIns="0" rIns="0" bIns="0" rtlCol="0" anchor="t">
            <a:spAutoFit/>
          </a:bodyPr>
          <a:lstStyle/>
          <a:p>
            <a:pPr algn="ctr">
              <a:lnSpc>
                <a:spcPts val="7703"/>
              </a:lnSpc>
            </a:pPr>
            <a:r>
              <a:rPr lang="en-US" sz="5582" spc="547">
                <a:solidFill>
                  <a:srgbClr val="231F20"/>
                </a:solidFill>
                <a:latin typeface="Times New Roman Bold"/>
              </a:rPr>
              <a:t>Features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16048">
            <a:off x="12370381" y="-1217864"/>
            <a:ext cx="9918560" cy="2479640"/>
          </a:xfrm>
          <a:prstGeom prst="rect">
            <a:avLst/>
          </a:prstGeom>
        </p:spPr>
      </p:pic>
      <p:sp>
        <p:nvSpPr>
          <p:cNvPr id="4" name="TextBox 4"/>
          <p:cNvSpPr txBox="1"/>
          <p:nvPr/>
        </p:nvSpPr>
        <p:spPr>
          <a:xfrm>
            <a:off x="1028700" y="2119917"/>
            <a:ext cx="16038316" cy="1962150"/>
          </a:xfrm>
          <a:prstGeom prst="rect">
            <a:avLst/>
          </a:prstGeom>
        </p:spPr>
        <p:txBody>
          <a:bodyPr lIns="0" tIns="0" rIns="0" bIns="0" rtlCol="0" anchor="t">
            <a:spAutoFit/>
          </a:bodyPr>
          <a:lstStyle/>
          <a:p>
            <a:pPr>
              <a:lnSpc>
                <a:spcPts val="3757"/>
              </a:lnSpc>
            </a:pPr>
            <a:r>
              <a:rPr lang="en-US" sz="3131">
                <a:solidFill>
                  <a:srgbClr val="231F20"/>
                </a:solidFill>
                <a:latin typeface="Times New Roman Bold"/>
              </a:rPr>
              <a:t>User Friendly </a:t>
            </a:r>
          </a:p>
          <a:p>
            <a:pPr>
              <a:lnSpc>
                <a:spcPts val="3757"/>
              </a:lnSpc>
              <a:spcBef>
                <a:spcPct val="0"/>
              </a:spcBef>
            </a:pPr>
            <a:r>
              <a:rPr lang="en-US" sz="3131">
                <a:solidFill>
                  <a:srgbClr val="231F20"/>
                </a:solidFill>
                <a:latin typeface="Times New Roman"/>
              </a:rPr>
              <a:t>It is easy to use and understand for the average user, without requiring any specialized technical knowledge or training. It means that the product or software has an intuitive and straightforward interface, with clear instructions and minimal or no technical jargon. </a:t>
            </a:r>
          </a:p>
        </p:txBody>
      </p:sp>
      <p:sp>
        <p:nvSpPr>
          <p:cNvPr id="5" name="TextBox 5"/>
          <p:cNvSpPr txBox="1"/>
          <p:nvPr/>
        </p:nvSpPr>
        <p:spPr>
          <a:xfrm>
            <a:off x="1028700" y="6868976"/>
            <a:ext cx="16038316" cy="1933575"/>
          </a:xfrm>
          <a:prstGeom prst="rect">
            <a:avLst/>
          </a:prstGeom>
        </p:spPr>
        <p:txBody>
          <a:bodyPr lIns="0" tIns="0" rIns="0" bIns="0" rtlCol="0" anchor="t">
            <a:spAutoFit/>
          </a:bodyPr>
          <a:lstStyle/>
          <a:p>
            <a:pPr>
              <a:lnSpc>
                <a:spcPts val="3686"/>
              </a:lnSpc>
            </a:pPr>
            <a:r>
              <a:rPr lang="en-US" sz="3071">
                <a:solidFill>
                  <a:srgbClr val="231F20"/>
                </a:solidFill>
                <a:latin typeface="Times New Roman Bold"/>
              </a:rPr>
              <a:t>Responsive</a:t>
            </a:r>
          </a:p>
          <a:p>
            <a:pPr>
              <a:lnSpc>
                <a:spcPts val="3686"/>
              </a:lnSpc>
              <a:spcBef>
                <a:spcPct val="0"/>
              </a:spcBef>
            </a:pPr>
            <a:r>
              <a:rPr lang="en-US" sz="3071">
                <a:solidFill>
                  <a:srgbClr val="231F20"/>
                </a:solidFill>
                <a:latin typeface="Times New Roman"/>
              </a:rPr>
              <a:t>It automatically enables web pages to adjust and optimize their layout and content based on the user's device and screen size, so they can upload documents even from their mobile and get the course file.</a:t>
            </a:r>
          </a:p>
        </p:txBody>
      </p:sp>
      <p:sp>
        <p:nvSpPr>
          <p:cNvPr id="6" name="TextBox 6"/>
          <p:cNvSpPr txBox="1"/>
          <p:nvPr/>
        </p:nvSpPr>
        <p:spPr>
          <a:xfrm>
            <a:off x="1028700" y="4587905"/>
            <a:ext cx="16038316" cy="1933575"/>
          </a:xfrm>
          <a:prstGeom prst="rect">
            <a:avLst/>
          </a:prstGeom>
        </p:spPr>
        <p:txBody>
          <a:bodyPr lIns="0" tIns="0" rIns="0" bIns="0" rtlCol="0" anchor="t">
            <a:spAutoFit/>
          </a:bodyPr>
          <a:lstStyle/>
          <a:p>
            <a:pPr>
              <a:lnSpc>
                <a:spcPts val="3686"/>
              </a:lnSpc>
            </a:pPr>
            <a:r>
              <a:rPr lang="en-US" sz="3071">
                <a:solidFill>
                  <a:srgbClr val="231F20"/>
                </a:solidFill>
                <a:latin typeface="Times New Roman Bold"/>
              </a:rPr>
              <a:t>Dynamic </a:t>
            </a:r>
          </a:p>
          <a:p>
            <a:pPr>
              <a:lnSpc>
                <a:spcPts val="3686"/>
              </a:lnSpc>
              <a:spcBef>
                <a:spcPct val="0"/>
              </a:spcBef>
            </a:pPr>
            <a:r>
              <a:rPr lang="en-US" sz="3071">
                <a:solidFill>
                  <a:srgbClr val="231F20"/>
                </a:solidFill>
                <a:latin typeface="Times New Roman"/>
              </a:rPr>
              <a:t>The content of file changes and adapts in response to user's needs i.e. user can include multiple files including assignments, attendance sheets, lecture plans etc. User only needs to fill the form and based on that form appropriate course file will be generated.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214559" y="141770"/>
            <a:ext cx="7416941" cy="1053486"/>
          </a:xfrm>
          <a:prstGeom prst="rect">
            <a:avLst/>
          </a:prstGeom>
        </p:spPr>
        <p:txBody>
          <a:bodyPr lIns="0" tIns="0" rIns="0" bIns="0" rtlCol="0" anchor="t">
            <a:spAutoFit/>
          </a:bodyPr>
          <a:lstStyle/>
          <a:p>
            <a:pPr algn="ctr">
              <a:lnSpc>
                <a:spcPts val="7703"/>
              </a:lnSpc>
            </a:pPr>
            <a:r>
              <a:rPr lang="en-US" sz="5582" spc="547">
                <a:solidFill>
                  <a:srgbClr val="231F20"/>
                </a:solidFill>
                <a:latin typeface="Times New Roman Bold"/>
              </a:rPr>
              <a:t>Features</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16048">
            <a:off x="12370381" y="-1217864"/>
            <a:ext cx="9918560" cy="2479640"/>
          </a:xfrm>
          <a:prstGeom prst="rect">
            <a:avLst/>
          </a:prstGeom>
        </p:spPr>
      </p:pic>
      <p:sp>
        <p:nvSpPr>
          <p:cNvPr id="4" name="TextBox 4"/>
          <p:cNvSpPr txBox="1"/>
          <p:nvPr/>
        </p:nvSpPr>
        <p:spPr>
          <a:xfrm>
            <a:off x="903872" y="2022605"/>
            <a:ext cx="16038316" cy="1962150"/>
          </a:xfrm>
          <a:prstGeom prst="rect">
            <a:avLst/>
          </a:prstGeom>
        </p:spPr>
        <p:txBody>
          <a:bodyPr lIns="0" tIns="0" rIns="0" bIns="0" rtlCol="0" anchor="t">
            <a:spAutoFit/>
          </a:bodyPr>
          <a:lstStyle/>
          <a:p>
            <a:pPr>
              <a:lnSpc>
                <a:spcPts val="3757"/>
              </a:lnSpc>
            </a:pPr>
            <a:r>
              <a:rPr lang="en-US" sz="3131">
                <a:solidFill>
                  <a:srgbClr val="231F20"/>
                </a:solidFill>
                <a:latin typeface="Times New Roman Bold"/>
              </a:rPr>
              <a:t>Time Saving </a:t>
            </a:r>
          </a:p>
          <a:p>
            <a:pPr>
              <a:lnSpc>
                <a:spcPts val="3757"/>
              </a:lnSpc>
              <a:spcBef>
                <a:spcPct val="0"/>
              </a:spcBef>
            </a:pPr>
            <a:r>
              <a:rPr lang="en-US" sz="3131">
                <a:solidFill>
                  <a:srgbClr val="231F20"/>
                </a:solidFill>
                <a:latin typeface="Times New Roman"/>
              </a:rPr>
              <a:t>It will create document in proper format by only taking value of required field of that document along with this it will also order all the pages in proper way and allow user to download it.</a:t>
            </a:r>
          </a:p>
        </p:txBody>
      </p:sp>
      <p:sp>
        <p:nvSpPr>
          <p:cNvPr id="5" name="TextBox 5"/>
          <p:cNvSpPr txBox="1"/>
          <p:nvPr/>
        </p:nvSpPr>
        <p:spPr>
          <a:xfrm>
            <a:off x="903872" y="4802578"/>
            <a:ext cx="16038316" cy="1876425"/>
          </a:xfrm>
          <a:prstGeom prst="rect">
            <a:avLst/>
          </a:prstGeom>
        </p:spPr>
        <p:txBody>
          <a:bodyPr lIns="0" tIns="0" rIns="0" bIns="0" rtlCol="0" anchor="t">
            <a:spAutoFit/>
          </a:bodyPr>
          <a:lstStyle/>
          <a:p>
            <a:pPr>
              <a:lnSpc>
                <a:spcPts val="3686"/>
              </a:lnSpc>
            </a:pPr>
            <a:r>
              <a:rPr lang="en-US" sz="3071">
                <a:solidFill>
                  <a:srgbClr val="231F20"/>
                </a:solidFill>
                <a:latin typeface="Times New Roman Bold"/>
              </a:rPr>
              <a:t>Secure and Private </a:t>
            </a:r>
          </a:p>
          <a:p>
            <a:pPr>
              <a:lnSpc>
                <a:spcPts val="3566"/>
              </a:lnSpc>
              <a:spcBef>
                <a:spcPct val="0"/>
              </a:spcBef>
            </a:pPr>
            <a:r>
              <a:rPr lang="en-US" sz="2971">
                <a:solidFill>
                  <a:srgbClr val="231F20"/>
                </a:solidFill>
                <a:latin typeface="Times New Roman"/>
              </a:rPr>
              <a:t>It provides protection of information or data from unauthorized access or modification by using proper authentication system. Also, the data provided by user is stored privately and access it limited to the concerned user only.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214559" y="141770"/>
            <a:ext cx="7416941" cy="1053486"/>
          </a:xfrm>
          <a:prstGeom prst="rect">
            <a:avLst/>
          </a:prstGeom>
        </p:spPr>
        <p:txBody>
          <a:bodyPr lIns="0" tIns="0" rIns="0" bIns="0" rtlCol="0" anchor="t">
            <a:spAutoFit/>
          </a:bodyPr>
          <a:lstStyle/>
          <a:p>
            <a:pPr algn="ctr">
              <a:lnSpc>
                <a:spcPts val="7703"/>
              </a:lnSpc>
            </a:pPr>
            <a:r>
              <a:rPr lang="en-US" sz="5582" spc="547">
                <a:solidFill>
                  <a:srgbClr val="231F20"/>
                </a:solidFill>
                <a:latin typeface="Times New Roman Bold"/>
              </a:rPr>
              <a:t>SIGN-UP </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370381" y="-1217864"/>
            <a:ext cx="9918560" cy="2479640"/>
          </a:xfrm>
          <a:prstGeom prst="rect">
            <a:avLst/>
          </a:prstGeom>
        </p:spPr>
      </p:pic>
      <p:sp>
        <p:nvSpPr>
          <p:cNvPr id="4" name="TextBox 4"/>
          <p:cNvSpPr txBox="1"/>
          <p:nvPr/>
        </p:nvSpPr>
        <p:spPr>
          <a:xfrm>
            <a:off x="917212" y="1730044"/>
            <a:ext cx="8594695" cy="7200900"/>
          </a:xfrm>
          <a:prstGeom prst="rect">
            <a:avLst/>
          </a:prstGeom>
        </p:spPr>
        <p:txBody>
          <a:bodyPr lIns="0" tIns="0" rIns="0" bIns="0" rtlCol="0" anchor="t">
            <a:spAutoFit/>
          </a:bodyPr>
          <a:lstStyle/>
          <a:p>
            <a:pPr>
              <a:lnSpc>
                <a:spcPts val="3775"/>
              </a:lnSpc>
            </a:pPr>
            <a:r>
              <a:rPr lang="en-US" sz="3146">
                <a:solidFill>
                  <a:srgbClr val="231F20"/>
                </a:solidFill>
                <a:latin typeface="Times New Roman"/>
              </a:rPr>
              <a:t>•The sign-up page is designed using HTML and CSS.</a:t>
            </a:r>
          </a:p>
          <a:p>
            <a:pPr>
              <a:lnSpc>
                <a:spcPts val="3775"/>
              </a:lnSpc>
            </a:pPr>
            <a:r>
              <a:rPr lang="en-US" sz="3146">
                <a:solidFill>
                  <a:srgbClr val="231F20"/>
                </a:solidFill>
                <a:latin typeface="Times New Roman"/>
              </a:rPr>
              <a:t>• The page contains input fields for name, email, </a:t>
            </a:r>
          </a:p>
          <a:p>
            <a:pPr>
              <a:lnSpc>
                <a:spcPts val="3775"/>
              </a:lnSpc>
            </a:pPr>
            <a:r>
              <a:rPr lang="en-US" sz="3146">
                <a:solidFill>
                  <a:srgbClr val="231F20"/>
                </a:solidFill>
                <a:latin typeface="Times New Roman"/>
              </a:rPr>
              <a:t>  password, and confirm password.</a:t>
            </a:r>
          </a:p>
          <a:p>
            <a:pPr>
              <a:lnSpc>
                <a:spcPts val="3775"/>
              </a:lnSpc>
            </a:pPr>
            <a:r>
              <a:rPr lang="en-US" sz="3146">
                <a:solidFill>
                  <a:srgbClr val="231F20"/>
                </a:solidFill>
                <a:latin typeface="Times New Roman"/>
              </a:rPr>
              <a:t>• The architecture of the sign-up page involves              Node.Js and MongoDB interacting with each other.</a:t>
            </a:r>
          </a:p>
          <a:p>
            <a:pPr>
              <a:lnSpc>
                <a:spcPts val="3775"/>
              </a:lnSpc>
            </a:pPr>
            <a:r>
              <a:rPr lang="en-US" sz="3146">
                <a:solidFill>
                  <a:srgbClr val="231F20"/>
                </a:solidFill>
                <a:latin typeface="Times New Roman"/>
              </a:rPr>
              <a:t>• It also contains a submit button that triggers the </a:t>
            </a:r>
          </a:p>
          <a:p>
            <a:pPr>
              <a:lnSpc>
                <a:spcPts val="3775"/>
              </a:lnSpc>
            </a:pPr>
            <a:r>
              <a:rPr lang="en-US" sz="3146">
                <a:solidFill>
                  <a:srgbClr val="231F20"/>
                </a:solidFill>
                <a:latin typeface="Times New Roman"/>
              </a:rPr>
              <a:t>  Node.js code to store the user information in MongoDB.</a:t>
            </a:r>
          </a:p>
          <a:p>
            <a:pPr>
              <a:lnSpc>
                <a:spcPts val="3775"/>
              </a:lnSpc>
            </a:pPr>
            <a:r>
              <a:rPr lang="en-US" sz="3146">
                <a:solidFill>
                  <a:srgbClr val="231F20"/>
                </a:solidFill>
                <a:latin typeface="Times New Roman"/>
              </a:rPr>
              <a:t>• Node.js handles the server-side logic and serves the HTML and CSS files to the client.</a:t>
            </a:r>
          </a:p>
          <a:p>
            <a:pPr>
              <a:lnSpc>
                <a:spcPts val="3775"/>
              </a:lnSpc>
            </a:pPr>
            <a:r>
              <a:rPr lang="en-US" sz="3146">
                <a:solidFill>
                  <a:srgbClr val="231F20"/>
                </a:solidFill>
                <a:latin typeface="Times New Roman"/>
              </a:rPr>
              <a:t> •MongoDB stores the user information in a collection.</a:t>
            </a:r>
          </a:p>
          <a:p>
            <a:pPr>
              <a:lnSpc>
                <a:spcPts val="3775"/>
              </a:lnSpc>
              <a:spcBef>
                <a:spcPct val="0"/>
              </a:spcBef>
            </a:pPr>
            <a:endParaRPr lang="en-US" sz="3146">
              <a:solidFill>
                <a:srgbClr val="231F20"/>
              </a:solidFill>
              <a:latin typeface="Times New Roman"/>
            </a:endParaRP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8357" r="5850" b="4457"/>
          <a:stretch>
            <a:fillRect/>
          </a:stretch>
        </p:blipFill>
        <p:spPr>
          <a:xfrm>
            <a:off x="10320971" y="1787194"/>
            <a:ext cx="7299673" cy="4572717"/>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TextBox 2"/>
          <p:cNvSpPr txBox="1"/>
          <p:nvPr/>
        </p:nvSpPr>
        <p:spPr>
          <a:xfrm>
            <a:off x="5214559" y="141770"/>
            <a:ext cx="7416941" cy="1053486"/>
          </a:xfrm>
          <a:prstGeom prst="rect">
            <a:avLst/>
          </a:prstGeom>
        </p:spPr>
        <p:txBody>
          <a:bodyPr lIns="0" tIns="0" rIns="0" bIns="0" rtlCol="0" anchor="t">
            <a:spAutoFit/>
          </a:bodyPr>
          <a:lstStyle/>
          <a:p>
            <a:pPr algn="ctr">
              <a:lnSpc>
                <a:spcPts val="7703"/>
              </a:lnSpc>
            </a:pPr>
            <a:r>
              <a:rPr lang="en-US" sz="5582" spc="547">
                <a:solidFill>
                  <a:srgbClr val="231F20"/>
                </a:solidFill>
                <a:latin typeface="Times New Roman Bold"/>
              </a:rPr>
              <a:t>SIGN-IN </a:t>
            </a: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2016048">
            <a:off x="12370381" y="-1217864"/>
            <a:ext cx="9918560" cy="2479640"/>
          </a:xfrm>
          <a:prstGeom prst="rect">
            <a:avLst/>
          </a:prstGeom>
        </p:spPr>
      </p:pic>
      <p:sp>
        <p:nvSpPr>
          <p:cNvPr id="4" name="TextBox 4"/>
          <p:cNvSpPr txBox="1"/>
          <p:nvPr/>
        </p:nvSpPr>
        <p:spPr>
          <a:xfrm>
            <a:off x="786407" y="1876425"/>
            <a:ext cx="8357593" cy="7381875"/>
          </a:xfrm>
          <a:prstGeom prst="rect">
            <a:avLst/>
          </a:prstGeom>
        </p:spPr>
        <p:txBody>
          <a:bodyPr lIns="0" tIns="0" rIns="0" bIns="0" rtlCol="0" anchor="t">
            <a:spAutoFit/>
          </a:bodyPr>
          <a:lstStyle/>
          <a:p>
            <a:pPr>
              <a:lnSpc>
                <a:spcPts val="3671"/>
              </a:lnSpc>
            </a:pPr>
            <a:r>
              <a:rPr lang="en-US" sz="3059">
                <a:solidFill>
                  <a:srgbClr val="231F20"/>
                </a:solidFill>
                <a:latin typeface="Times New Roman"/>
              </a:rPr>
              <a:t>•The sign-in page is designed using HTML and CSS.</a:t>
            </a:r>
          </a:p>
          <a:p>
            <a:pPr>
              <a:lnSpc>
                <a:spcPts val="3671"/>
              </a:lnSpc>
            </a:pPr>
            <a:r>
              <a:rPr lang="en-US" sz="3059">
                <a:solidFill>
                  <a:srgbClr val="231F20"/>
                </a:solidFill>
                <a:latin typeface="Times New Roman"/>
              </a:rPr>
              <a:t>• The page contains input fields for email and password.</a:t>
            </a:r>
          </a:p>
          <a:p>
            <a:pPr>
              <a:lnSpc>
                <a:spcPts val="3671"/>
              </a:lnSpc>
            </a:pPr>
            <a:r>
              <a:rPr lang="en-US" sz="3059">
                <a:solidFill>
                  <a:srgbClr val="231F20"/>
                </a:solidFill>
                <a:latin typeface="Times New Roman"/>
              </a:rPr>
              <a:t>• It also contains a submit button that triggers the Node.js code to authenticate the user information with MongoDB.</a:t>
            </a:r>
          </a:p>
          <a:p>
            <a:pPr>
              <a:lnSpc>
                <a:spcPts val="3671"/>
              </a:lnSpc>
            </a:pPr>
            <a:r>
              <a:rPr lang="en-US" sz="3059">
                <a:solidFill>
                  <a:srgbClr val="231F20"/>
                </a:solidFill>
                <a:latin typeface="Times New Roman"/>
              </a:rPr>
              <a:t>• The Node.js code is written using the Express.js framework.</a:t>
            </a:r>
          </a:p>
          <a:p>
            <a:pPr>
              <a:lnSpc>
                <a:spcPts val="3671"/>
              </a:lnSpc>
            </a:pPr>
            <a:r>
              <a:rPr lang="en-US" sz="3059">
                <a:solidFill>
                  <a:srgbClr val="231F20"/>
                </a:solidFill>
                <a:latin typeface="Times New Roman"/>
              </a:rPr>
              <a:t>• It handles the server-side logic for the sign-in page, such as validating user input, comparing the hashed password with the one in the database, and authenticating the user.</a:t>
            </a:r>
          </a:p>
          <a:p>
            <a:pPr>
              <a:lnSpc>
                <a:spcPts val="3671"/>
              </a:lnSpc>
            </a:pPr>
            <a:r>
              <a:rPr lang="en-US" sz="3059">
                <a:solidFill>
                  <a:srgbClr val="231F20"/>
                </a:solidFill>
                <a:latin typeface="Times New Roman"/>
              </a:rPr>
              <a:t>• The code uses the MongoDB Node.js driver to interact with the database</a:t>
            </a:r>
          </a:p>
          <a:p>
            <a:pPr>
              <a:lnSpc>
                <a:spcPts val="3671"/>
              </a:lnSpc>
              <a:spcBef>
                <a:spcPct val="0"/>
              </a:spcBef>
            </a:pPr>
            <a:endParaRPr lang="en-US" sz="3059">
              <a:solidFill>
                <a:srgbClr val="231F20"/>
              </a:solidFill>
              <a:latin typeface="Times New Roman"/>
            </a:endParaRPr>
          </a:p>
        </p:txBody>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l="4722"/>
          <a:stretch>
            <a:fillRect/>
          </a:stretch>
        </p:blipFill>
        <p:spPr>
          <a:xfrm>
            <a:off x="9877813" y="1858303"/>
            <a:ext cx="7652206" cy="4524385"/>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462846" y="1676400"/>
            <a:ext cx="10175701" cy="6374569"/>
          </a:xfrm>
          <a:prstGeom prst="rect">
            <a:avLst/>
          </a:prstGeom>
        </p:spPr>
      </p:pic>
      <p:sp>
        <p:nvSpPr>
          <p:cNvPr id="3" name="TextBox 3"/>
          <p:cNvSpPr txBox="1"/>
          <p:nvPr/>
        </p:nvSpPr>
        <p:spPr>
          <a:xfrm>
            <a:off x="8293348" y="295275"/>
            <a:ext cx="1701304" cy="7334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Times New Roman Bold"/>
              </a:rPr>
              <a:t>FORM</a:t>
            </a:r>
          </a:p>
        </p:txBody>
      </p:sp>
      <p:sp>
        <p:nvSpPr>
          <p:cNvPr id="4" name="TextBox 4"/>
          <p:cNvSpPr txBox="1"/>
          <p:nvPr/>
        </p:nvSpPr>
        <p:spPr>
          <a:xfrm>
            <a:off x="1412573" y="1628775"/>
            <a:ext cx="5561969" cy="6905625"/>
          </a:xfrm>
          <a:prstGeom prst="rect">
            <a:avLst/>
          </a:prstGeom>
        </p:spPr>
        <p:txBody>
          <a:bodyPr lIns="0" tIns="0" rIns="0" bIns="0" rtlCol="0" anchor="t">
            <a:spAutoFit/>
          </a:bodyPr>
          <a:lstStyle/>
          <a:p>
            <a:pPr>
              <a:lnSpc>
                <a:spcPts val="3378"/>
              </a:lnSpc>
              <a:spcBef>
                <a:spcPct val="0"/>
              </a:spcBef>
            </a:pPr>
            <a:r>
              <a:rPr lang="en-US" sz="2815">
                <a:solidFill>
                  <a:srgbClr val="000000"/>
                </a:solidFill>
                <a:latin typeface="Times New Roman"/>
              </a:rPr>
              <a:t>The proposed system allows instructors to effortlessly merge various documents into a professional-looking PDF format. By simply entering their name, course name, course code, semester, and degree program, instructors can upload the required documents and generate a merged PDF document with a built-in template. This system also allows for automatic document inclusion into the final PDF, based on the course. With this feature, instructors can ensure that all relevant materials are included in the final document.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849</Words>
  <Application>Microsoft Office PowerPoint</Application>
  <PresentationFormat>Custom</PresentationFormat>
  <Paragraphs>70</Paragraphs>
  <Slides>12</Slides>
  <Notes>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Times New Roman</vt:lpstr>
      <vt:lpstr>Oswald Bold</vt:lpstr>
      <vt:lpstr>Times New Roman Bold</vt:lpstr>
      <vt:lpstr>Calibri</vt:lpstr>
      <vt:lpstr>Montserrat Classic</vt:lpstr>
      <vt:lpstr>DM Sans</vt:lpstr>
      <vt:lpstr>TT Backwards Bold</vt:lpstr>
      <vt:lpstr>Oswald Bold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File Generator</dc:title>
  <cp:lastModifiedBy>Manpreet Singh</cp:lastModifiedBy>
  <cp:revision>2</cp:revision>
  <dcterms:created xsi:type="dcterms:W3CDTF">2006-08-16T00:00:00Z</dcterms:created>
  <dcterms:modified xsi:type="dcterms:W3CDTF">2023-04-20T09:57:56Z</dcterms:modified>
  <dc:identifier>DAFgiHLnas0</dc:identifier>
</cp:coreProperties>
</file>